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8BA6-D014-4775-B76A-6315D6954AA4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EB-7CF8-4FFE-83A8-9526A440A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3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C684A-3314-45ED-8C25-21DD75916CAD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363ACAC-EE90-4360-9C44-C8EB3CC843E0}" type="slidenum">
              <a:rPr lang="en-US" sz="1200">
                <a:latin typeface="Times New Roman" pitchFamily="18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332BD-B46C-49F2-AA1C-2793B8848C2C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0028941-B321-45D5-82E2-B4231F73050F}" type="slidenum">
              <a:rPr lang="en-US" sz="1200">
                <a:latin typeface="Times New Roman" pitchFamily="18" charset="0"/>
              </a:rPr>
              <a:pPr algn="r" eaLnBrk="1" hangingPunct="1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EDCC0-B997-47A6-AB59-8ABBA142F16C}" type="slidenum">
              <a:rPr lang="en-US"/>
              <a:pPr/>
              <a:t>18</a:t>
            </a:fld>
            <a:endParaRPr lang="en-US"/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1BBA45D-0904-43D3-BD89-ACDCB7BCE02B}" type="slidenum">
              <a:rPr lang="en-US" sz="1200">
                <a:latin typeface="Times New Roman" pitchFamily="18" charset="0"/>
              </a:rPr>
              <a:pPr algn="r" eaLnBrk="1" hangingPunct="1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38CE2-2F8D-4FB3-9BE8-5A0A96313D6C}" type="slidenum">
              <a:rPr lang="en-US"/>
              <a:pPr/>
              <a:t>20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94CA76-90D7-4BE1-B198-65B01FF0D3E9}" type="slidenum">
              <a:rPr lang="en-US" sz="1200">
                <a:latin typeface="Times New Roman" pitchFamily="18" charset="0"/>
              </a:rPr>
              <a:pPr algn="r" eaLnBrk="1" hangingPunct="1"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50199-17CC-42E0-A8D2-91E20EB8FCED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DEDE56-7AB8-435F-8548-3DE1D95EEC81}" type="slidenum">
              <a:rPr lang="en-US" sz="1200">
                <a:latin typeface="Times New Roman" pitchFamily="18" charset="0"/>
              </a:rPr>
              <a:pPr algn="r" eaLnBrk="1" hangingPunct="1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E90F4-6988-48BF-97B2-597776B870CB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0EBB74-566C-4887-9FB9-9329ED5F4F75}" type="slidenum">
              <a:rPr lang="en-US" sz="1200">
                <a:latin typeface="Times New Roman" pitchFamily="18" charset="0"/>
              </a:rPr>
              <a:pPr algn="r" eaLnBrk="1" hangingPunct="1"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CEEB1-91E9-44B2-B24E-C8090A91D099}" type="slidenum">
              <a:rPr lang="en-US"/>
              <a:pPr/>
              <a:t>23</a:t>
            </a:fld>
            <a:endParaRPr lang="en-US"/>
          </a:p>
        </p:txBody>
      </p:sp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F1E89C-7EF6-424E-902C-2D50318A4CF8}" type="slidenum">
              <a:rPr lang="en-US" sz="1200">
                <a:latin typeface="Times New Roman" pitchFamily="18" charset="0"/>
              </a:rPr>
              <a:pPr algn="r" eaLnBrk="1" hangingPunct="1"/>
              <a:t>23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B77FF-EB79-46AC-9AC4-D3F36555EBDC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02F7A1-DC6B-4A95-826B-BFDFF1CA0040}" type="slidenum">
              <a:rPr lang="en-US" sz="1200">
                <a:latin typeface="Times New Roman" pitchFamily="18" charset="0"/>
              </a:rPr>
              <a:pPr algn="r" eaLnBrk="1" hangingPunct="1"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2346DC-4586-44D7-9CDF-6A33A580127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A9EA71-8588-467C-A8F2-B45FB113FB19}" type="datetimeFigureOut">
              <a:rPr lang="en-GB" smtClean="0"/>
              <a:t>29/04/2013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PowerPoint_Slide1.sld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379984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latin typeface="+mn-lt"/>
              </a:rPr>
              <a:t>Developing </a:t>
            </a:r>
            <a:r>
              <a:rPr lang="en-GB" sz="3000" b="1" dirty="0" smtClean="0">
                <a:latin typeface="+mn-lt"/>
              </a:rPr>
              <a:t>a Partner Reward Strategy </a:t>
            </a:r>
            <a:r>
              <a:rPr lang="en-GB" sz="3000" b="1" dirty="0">
                <a:latin typeface="+mn-lt"/>
              </a:rPr>
              <a:t>– to build competitive advantage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016824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Peter Scott Consulting</a:t>
            </a:r>
          </a:p>
          <a:p>
            <a:pPr algn="l"/>
            <a:r>
              <a:rPr lang="en-GB" sz="2400" dirty="0" smtClean="0">
                <a:hlinkClick r:id="rId2"/>
              </a:rPr>
              <a:t>www.peterscottconsult.co.uk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7446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Profitability is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/>
              <a:t>No reward system can make up for a lack of </a:t>
            </a:r>
            <a:r>
              <a:rPr lang="en-GB" sz="1800" dirty="0" smtClean="0"/>
              <a:t>profitability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What is the market average PEP threshold</a:t>
            </a:r>
            <a:r>
              <a:rPr lang="en-GB" sz="18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Below that threshold a firm is ‘at risk’ </a:t>
            </a:r>
            <a:r>
              <a:rPr lang="en-GB" sz="1800" dirty="0" smtClean="0"/>
              <a:t>of not being able to retain and recruit the best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 profit </a:t>
            </a:r>
            <a:r>
              <a:rPr lang="en-GB" sz="1800" dirty="0"/>
              <a:t>improvement </a:t>
            </a:r>
            <a:r>
              <a:rPr lang="en-GB" sz="1800" dirty="0" smtClean="0"/>
              <a:t>plan may need to be implemented </a:t>
            </a:r>
            <a:r>
              <a:rPr lang="en-GB" sz="1800" dirty="0"/>
              <a:t>in parallel with developing a reward strategy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23982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Traditional lockstep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" y="1509379"/>
            <a:ext cx="7560140" cy="484704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n-GB" sz="2200" dirty="0" smtClean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Still </a:t>
            </a:r>
            <a:r>
              <a:rPr lang="en-GB" sz="1800" dirty="0"/>
              <a:t>a common form of sharing profits and rewarding partners in many </a:t>
            </a:r>
            <a:r>
              <a:rPr lang="en-GB" sz="1800" dirty="0" smtClean="0"/>
              <a:t>firms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Progress up the lockstep is by reference to </a:t>
            </a:r>
            <a:r>
              <a:rPr lang="en-GB" sz="1800" dirty="0" smtClean="0"/>
              <a:t>seniority as </a:t>
            </a:r>
            <a:r>
              <a:rPr lang="en-GB" sz="1800" dirty="0"/>
              <a:t>a partner, usually linked to increasing capital </a:t>
            </a:r>
            <a:r>
              <a:rPr lang="en-GB" sz="1800" dirty="0" smtClean="0"/>
              <a:t>contributions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Top of the lockstep is a plateau with equality – until retirement.  </a:t>
            </a:r>
          </a:p>
        </p:txBody>
      </p:sp>
    </p:spTree>
    <p:extLst>
      <p:ext uri="{BB962C8B-B14F-4D97-AF65-F5344CB8AC3E}">
        <p14:creationId xmlns:p14="http://schemas.microsoft.com/office/powerpoint/2010/main" val="210864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Traditional lockstep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b="1" dirty="0"/>
              <a:t>Advantages?</a:t>
            </a:r>
          </a:p>
          <a:p>
            <a:pPr marL="0" indent="0">
              <a:buNone/>
            </a:pPr>
            <a:r>
              <a:rPr lang="en-GB" sz="1800" dirty="0"/>
              <a:t>     - collegiality / culture</a:t>
            </a:r>
          </a:p>
          <a:p>
            <a:pPr marL="0" indent="0">
              <a:buNone/>
            </a:pPr>
            <a:r>
              <a:rPr lang="en-GB" sz="1800" dirty="0"/>
              <a:t>     - easy to </a:t>
            </a:r>
            <a:r>
              <a:rPr lang="en-GB" sz="1800" dirty="0" smtClean="0"/>
              <a:t>manage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b="1" dirty="0"/>
              <a:t>Disadvantages?</a:t>
            </a:r>
          </a:p>
          <a:p>
            <a:pPr marL="0" indent="0">
              <a:buNone/>
            </a:pPr>
            <a:r>
              <a:rPr lang="en-GB" sz="1800" dirty="0"/>
              <a:t>     - may not ‘fairly’ match reward to contribution</a:t>
            </a:r>
          </a:p>
          <a:p>
            <a:pPr marL="0" indent="0">
              <a:buNone/>
            </a:pPr>
            <a:r>
              <a:rPr lang="en-GB" sz="1800" dirty="0"/>
              <a:t>     - may not measure ‘relative worth’</a:t>
            </a:r>
          </a:p>
          <a:p>
            <a:pPr marL="0" indent="0">
              <a:buNone/>
            </a:pPr>
            <a:r>
              <a:rPr lang="en-GB" sz="1800" dirty="0"/>
              <a:t>     - only works if everyone ‘pulls their weight’</a:t>
            </a:r>
          </a:p>
          <a:p>
            <a:pPr marL="0" indent="0">
              <a:buNone/>
            </a:pPr>
            <a:r>
              <a:rPr lang="en-GB" sz="1800" dirty="0"/>
              <a:t>     - can be inflexible  </a:t>
            </a:r>
          </a:p>
        </p:txBody>
      </p:sp>
    </p:spTree>
    <p:extLst>
      <p:ext uri="{BB962C8B-B14F-4D97-AF65-F5344CB8AC3E}">
        <p14:creationId xmlns:p14="http://schemas.microsoft.com/office/powerpoint/2010/main" val="80200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b="1" dirty="0">
                <a:latin typeface="+mn-lt"/>
              </a:rPr>
              <a:t>Performance-based reward should ideally ….  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Be consistent with and advance the goals of the </a:t>
            </a:r>
            <a:r>
              <a:rPr lang="en-GB" sz="1800" dirty="0" smtClean="0"/>
              <a:t>firm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Determine the relative contribution of each partner with respect to other </a:t>
            </a:r>
            <a:r>
              <a:rPr lang="en-GB" sz="1800" dirty="0" smtClean="0"/>
              <a:t>partners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Have strong emphasis on </a:t>
            </a:r>
            <a:r>
              <a:rPr lang="en-GB" sz="1800" dirty="0" smtClean="0"/>
              <a:t>performance </a:t>
            </a:r>
            <a:r>
              <a:rPr lang="en-GB" sz="1800" dirty="0"/>
              <a:t>(but not just </a:t>
            </a:r>
            <a:r>
              <a:rPr lang="en-GB" sz="1800" dirty="0" smtClean="0"/>
              <a:t>personal billings)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Differentiate between high and average performers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NB </a:t>
            </a:r>
            <a:r>
              <a:rPr lang="en-GB" sz="1800" dirty="0" smtClean="0"/>
              <a:t>- underperformance </a:t>
            </a:r>
            <a:r>
              <a:rPr lang="en-GB" sz="1800" dirty="0"/>
              <a:t>should be addressed separately</a:t>
            </a:r>
          </a:p>
          <a:p>
            <a:pPr marL="284123" indent="-284123" defTabSz="190473"/>
            <a:endParaRPr lang="en-GB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4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50" y="214313"/>
            <a:ext cx="7596150" cy="11414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2000" b="1" dirty="0">
                <a:latin typeface="Calibri" pitchFamily="34" charset="0"/>
              </a:rPr>
              <a:t>An example of </a:t>
            </a:r>
            <a:r>
              <a:rPr lang="en-GB" sz="2000" b="1" dirty="0" smtClean="0">
                <a:latin typeface="Calibri" pitchFamily="34" charset="0"/>
              </a:rPr>
              <a:t>a modified </a:t>
            </a:r>
            <a:r>
              <a:rPr lang="en-GB" sz="2000" b="1" dirty="0">
                <a:latin typeface="Calibri" pitchFamily="34" charset="0"/>
              </a:rPr>
              <a:t>lockstep with a performance – based element</a:t>
            </a:r>
          </a:p>
        </p:txBody>
      </p:sp>
      <p:pic>
        <p:nvPicPr>
          <p:cNvPr id="223236" name="Picture 4" descr="P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3712" r="7141" b="7288"/>
          <a:stretch>
            <a:fillRect/>
          </a:stretch>
        </p:blipFill>
        <p:spPr bwMode="auto">
          <a:xfrm>
            <a:off x="1524001" y="1295400"/>
            <a:ext cx="632142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61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b="1" dirty="0">
                <a:latin typeface="+mn-lt"/>
              </a:rPr>
              <a:t>Elements of a performance-based system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/>
              <a:t>Should establish individual partner goals and </a:t>
            </a:r>
            <a:r>
              <a:rPr lang="en-GB" sz="1800" dirty="0" smtClean="0"/>
              <a:t>plans</a:t>
            </a:r>
          </a:p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/>
              <a:t>Should attempt </a:t>
            </a:r>
            <a:r>
              <a:rPr lang="en-GB" sz="1800" dirty="0"/>
              <a:t>to move partners to strengths and away from </a:t>
            </a:r>
            <a:r>
              <a:rPr lang="en-GB" sz="1800" dirty="0" smtClean="0"/>
              <a:t>weaknesses</a:t>
            </a:r>
          </a:p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/>
              <a:t>Can be ‘weighted’ to help </a:t>
            </a:r>
            <a:r>
              <a:rPr lang="en-GB" sz="1800" dirty="0" smtClean="0"/>
              <a:t>a firm </a:t>
            </a:r>
            <a:r>
              <a:rPr lang="en-GB" sz="1800" dirty="0"/>
              <a:t>achieve its </a:t>
            </a:r>
            <a:r>
              <a:rPr lang="en-GB" sz="1800" dirty="0" smtClean="0"/>
              <a:t>objectives </a:t>
            </a:r>
            <a:r>
              <a:rPr lang="en-GB" sz="1800" dirty="0"/>
              <a:t>from time to time </a:t>
            </a:r>
            <a:endParaRPr lang="en-GB" sz="1800" dirty="0" smtClean="0"/>
          </a:p>
          <a:p>
            <a:pPr defTabSz="190473"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Should involve sustained performance over </a:t>
            </a:r>
            <a:r>
              <a:rPr lang="en-GB" sz="1800" dirty="0" smtClean="0"/>
              <a:t>a period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 smtClean="0"/>
              <a:t>Not too many </a:t>
            </a:r>
            <a:r>
              <a:rPr lang="en-GB" sz="1800" dirty="0"/>
              <a:t>moves up or </a:t>
            </a:r>
            <a:r>
              <a:rPr lang="en-GB" sz="1800" dirty="0" smtClean="0"/>
              <a:t>down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 smtClean="0"/>
              <a:t>Provide for large </a:t>
            </a:r>
            <a:r>
              <a:rPr lang="en-GB" sz="1800" dirty="0"/>
              <a:t>differentials between levels and between top and bottom </a:t>
            </a:r>
          </a:p>
        </p:txBody>
      </p:sp>
    </p:spTree>
    <p:extLst>
      <p:ext uri="{BB962C8B-B14F-4D97-AF65-F5344CB8AC3E}">
        <p14:creationId xmlns:p14="http://schemas.microsoft.com/office/powerpoint/2010/main" val="2073366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4. Developing performance</a:t>
            </a:r>
            <a:r>
              <a:rPr lang="en-GB" sz="2400" b="1" dirty="0" smtClean="0">
                <a:latin typeface="+mn-lt"/>
              </a:rPr>
              <a:t> </a:t>
            </a:r>
            <a:r>
              <a:rPr lang="en-GB" sz="2400" b="1" dirty="0">
                <a:latin typeface="+mn-lt"/>
              </a:rPr>
              <a:t>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Performance </a:t>
            </a:r>
            <a:r>
              <a:rPr lang="en-GB" sz="1800" dirty="0"/>
              <a:t>criteria are fundamental to developing a </a:t>
            </a:r>
            <a:r>
              <a:rPr lang="en-GB" sz="1800" dirty="0" smtClean="0"/>
              <a:t>reward </a:t>
            </a:r>
            <a:r>
              <a:rPr lang="en-GB" sz="1800" dirty="0"/>
              <a:t>strategy and should be designed to advance a firm’s competitive goals by helping to develop, for example - 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Skills </a:t>
            </a:r>
            <a:r>
              <a:rPr lang="en-GB" sz="1800" dirty="0"/>
              <a:t>and expertise 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Client service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Enhancement of </a:t>
            </a:r>
            <a:r>
              <a:rPr lang="en-GB" sz="1800" dirty="0" smtClean="0"/>
              <a:t>firm’s </a:t>
            </a:r>
            <a:r>
              <a:rPr lang="en-GB" sz="1800" dirty="0"/>
              <a:t>reputation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Market share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Enhanced financial performance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/>
              <a:t>A culture of sharing</a:t>
            </a:r>
          </a:p>
        </p:txBody>
      </p:sp>
    </p:spTree>
    <p:extLst>
      <p:ext uri="{BB962C8B-B14F-4D97-AF65-F5344CB8AC3E}">
        <p14:creationId xmlns:p14="http://schemas.microsoft.com/office/powerpoint/2010/main" val="173421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12247" y="453589"/>
            <a:ext cx="8331729" cy="959188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+mn-lt"/>
              </a:rPr>
              <a:t>How to develop </a:t>
            </a:r>
            <a:r>
              <a:rPr lang="en-GB" sz="2400" b="1" dirty="0" smtClean="0">
                <a:latin typeface="+mn-lt"/>
              </a:rPr>
              <a:t>reward criteria?</a:t>
            </a:r>
            <a:endParaRPr lang="en-US" sz="2400" b="1" dirty="0">
              <a:latin typeface="+mn-lt"/>
            </a:endParaRPr>
          </a:p>
        </p:txBody>
      </p:sp>
      <p:sp>
        <p:nvSpPr>
          <p:cNvPr id="829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Involve </a:t>
            </a:r>
            <a:r>
              <a:rPr lang="en-GB" sz="1800" dirty="0">
                <a:latin typeface="Calibri" pitchFamily="34" charset="0"/>
              </a:rPr>
              <a:t>partners in clarifying criteria to define ‘high performance</a:t>
            </a:r>
            <a:r>
              <a:rPr lang="en-GB" sz="1800" dirty="0" smtClean="0">
                <a:latin typeface="Calibri" pitchFamily="34" charset="0"/>
              </a:rPr>
              <a:t>’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Partners will then feel they ‘own’ the </a:t>
            </a:r>
            <a:r>
              <a:rPr lang="en-GB" sz="1800" dirty="0" smtClean="0">
                <a:latin typeface="Calibri" pitchFamily="34" charset="0"/>
              </a:rPr>
              <a:t>process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Will provide greater transparency for future </a:t>
            </a:r>
            <a:r>
              <a:rPr lang="en-GB" sz="1800" dirty="0" smtClean="0">
                <a:latin typeface="Calibri" pitchFamily="34" charset="0"/>
              </a:rPr>
              <a:t>partners</a:t>
            </a: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Focus on what will help the firm to achieve its goals</a:t>
            </a:r>
          </a:p>
          <a:p>
            <a:endParaRPr lang="en-GB" sz="1800" dirty="0">
              <a:latin typeface="Calibri" pitchFamily="34" charset="0"/>
            </a:endParaRPr>
          </a:p>
          <a:p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endParaRPr lang="en-GB" sz="1800" i="1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GB" sz="1800" i="1" dirty="0">
                <a:latin typeface="Verdana" pitchFamily="34" charset="0"/>
              </a:rPr>
              <a:t>“What will it take to succeed at our </a:t>
            </a:r>
            <a:r>
              <a:rPr lang="en-GB" sz="1800" i="1" dirty="0" smtClean="0">
                <a:latin typeface="Verdana" pitchFamily="34" charset="0"/>
              </a:rPr>
              <a:t>firm?”</a:t>
            </a:r>
            <a:r>
              <a:rPr lang="en-GB" sz="1800" dirty="0" smtClean="0">
                <a:latin typeface="Verdana" pitchFamily="34" charset="0"/>
              </a:rPr>
              <a:t>  </a:t>
            </a:r>
            <a:endParaRPr lang="en-US" sz="18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GB" sz="2500" dirty="0">
                <a:latin typeface="Calibri" pitchFamily="34" charset="0"/>
              </a:rPr>
              <a:t> </a:t>
            </a:r>
            <a:endParaRPr lang="en-US" sz="2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3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+mn-lt"/>
              </a:rPr>
              <a:t>Examples </a:t>
            </a:r>
            <a:r>
              <a:rPr lang="en-GB" sz="2400" b="1" dirty="0">
                <a:latin typeface="+mn-lt"/>
              </a:rPr>
              <a:t>of performance criteria</a:t>
            </a:r>
            <a:endParaRPr lang="en-US" sz="2400" b="1" dirty="0">
              <a:latin typeface="+mn-lt"/>
            </a:endParaRPr>
          </a:p>
        </p:txBody>
      </p:sp>
      <p:sp>
        <p:nvSpPr>
          <p:cNvPr id="849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7427168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600" dirty="0" smtClean="0">
                <a:latin typeface="Verdana" pitchFamily="34" charset="0"/>
              </a:rPr>
              <a:t>Developing / maintaining client relationships</a:t>
            </a:r>
          </a:p>
          <a:p>
            <a:pPr>
              <a:buFont typeface="Wingdings" pitchFamily="2" charset="2"/>
              <a:buChar char="q"/>
            </a:pPr>
            <a:endParaRPr lang="en-GB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>
                <a:latin typeface="Verdana" pitchFamily="34" charset="0"/>
              </a:rPr>
              <a:t>Technical </a:t>
            </a:r>
            <a:r>
              <a:rPr lang="en-GB" sz="1600" dirty="0" smtClean="0">
                <a:latin typeface="Verdana" pitchFamily="34" charset="0"/>
              </a:rPr>
              <a:t>ability</a:t>
            </a:r>
          </a:p>
          <a:p>
            <a:pPr>
              <a:buFont typeface="Wingdings" pitchFamily="2" charset="2"/>
              <a:buChar char="q"/>
            </a:pPr>
            <a:endParaRPr lang="en-GB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>
                <a:latin typeface="Verdana" pitchFamily="34" charset="0"/>
              </a:rPr>
              <a:t>Commercial </a:t>
            </a:r>
            <a:r>
              <a:rPr lang="en-GB" sz="1600" dirty="0" smtClean="0">
                <a:latin typeface="Verdana" pitchFamily="34" charset="0"/>
              </a:rPr>
              <a:t>awareness</a:t>
            </a:r>
          </a:p>
          <a:p>
            <a:pPr>
              <a:buFont typeface="Wingdings" pitchFamily="2" charset="2"/>
              <a:buChar char="q"/>
            </a:pPr>
            <a:endParaRPr lang="en-GB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>
                <a:latin typeface="Verdana" pitchFamily="34" charset="0"/>
              </a:rPr>
              <a:t>Business </a:t>
            </a:r>
            <a:r>
              <a:rPr lang="en-GB" sz="1600" dirty="0" smtClean="0">
                <a:latin typeface="Verdana" pitchFamily="34" charset="0"/>
              </a:rPr>
              <a:t>development</a:t>
            </a:r>
          </a:p>
          <a:p>
            <a:pPr>
              <a:buFont typeface="Wingdings" pitchFamily="2" charset="2"/>
              <a:buChar char="q"/>
            </a:pPr>
            <a:endParaRPr lang="en-GB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>
                <a:latin typeface="Verdana" pitchFamily="34" charset="0"/>
              </a:rPr>
              <a:t>Relationships with </a:t>
            </a:r>
            <a:r>
              <a:rPr lang="en-GB" sz="1600" dirty="0" smtClean="0">
                <a:latin typeface="Verdana" pitchFamily="34" charset="0"/>
              </a:rPr>
              <a:t>colleagues</a:t>
            </a:r>
          </a:p>
          <a:p>
            <a:pPr>
              <a:buFont typeface="Wingdings" pitchFamily="2" charset="2"/>
              <a:buChar char="q"/>
            </a:pPr>
            <a:endParaRPr lang="en-GB" sz="1600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>
                <a:latin typeface="Verdana" pitchFamily="34" charset="0"/>
              </a:rPr>
              <a:t>Personal attributes </a:t>
            </a:r>
          </a:p>
          <a:p>
            <a:pPr>
              <a:buFont typeface="Wingdings" pitchFamily="2" charset="2"/>
              <a:buChar char="q"/>
            </a:pPr>
            <a:endParaRPr lang="en-GB" sz="16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dirty="0" smtClean="0">
                <a:latin typeface="Verdana" pitchFamily="34" charset="0"/>
              </a:rPr>
              <a:t>Financial </a:t>
            </a:r>
            <a:r>
              <a:rPr lang="en-GB" sz="1600" dirty="0">
                <a:latin typeface="Verdana" pitchFamily="34" charset="0"/>
              </a:rPr>
              <a:t>management </a:t>
            </a:r>
          </a:p>
          <a:p>
            <a:pPr marL="0" indent="0">
              <a:buNone/>
            </a:pPr>
            <a:endParaRPr lang="en-GB" sz="2000" dirty="0" smtClean="0">
              <a:latin typeface="Verdana" pitchFamily="34" charset="0"/>
            </a:endParaRPr>
          </a:p>
          <a:p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29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eaLnBrk="1" hangingPunct="1"/>
            <a:r>
              <a:rPr lang="en-GB" sz="2400" b="1" dirty="0">
                <a:latin typeface="+mn-lt"/>
              </a:rPr>
              <a:t>5</a:t>
            </a:r>
            <a:r>
              <a:rPr lang="en-GB" sz="2400" b="1" dirty="0" smtClean="0">
                <a:latin typeface="+mn-lt"/>
              </a:rPr>
              <a:t>. Managing the process of appraisal</a:t>
            </a:r>
            <a:endParaRPr lang="en-GB" sz="2400" b="1" dirty="0">
              <a:latin typeface="+mn-lt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Do you have performance development reviews? </a:t>
            </a:r>
            <a:endParaRPr lang="en-GB" sz="1800" dirty="0" smtClean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How effective are they</a:t>
            </a:r>
            <a:r>
              <a:rPr lang="en-GB" sz="1800" dirty="0" smtClean="0">
                <a:latin typeface="Calibri" pitchFamily="34" charset="0"/>
              </a:rPr>
              <a:t>?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Effectiveness of different types of performance development reviews</a:t>
            </a:r>
            <a:r>
              <a:rPr lang="en-GB" sz="1800" dirty="0" smtClean="0">
                <a:latin typeface="Calibri" pitchFamily="34" charset="0"/>
              </a:rPr>
              <a:t>?</a:t>
            </a:r>
          </a:p>
          <a:p>
            <a:pPr marL="0" indent="0" defTabSz="190473">
              <a:buNone/>
            </a:pPr>
            <a:endParaRPr lang="en-GB" sz="1800" dirty="0">
              <a:latin typeface="Calibri" pitchFamily="34" charset="0"/>
            </a:endParaRPr>
          </a:p>
          <a:p>
            <a:pPr marL="0" indent="0" defTabSz="190473">
              <a:buNone/>
            </a:pPr>
            <a:r>
              <a:rPr lang="en-GB" sz="1800" dirty="0">
                <a:latin typeface="Calibri" pitchFamily="34" charset="0"/>
              </a:rPr>
              <a:t>    - </a:t>
            </a:r>
            <a:r>
              <a:rPr lang="en-GB" sz="1800" dirty="0" smtClean="0">
                <a:latin typeface="Calibri" pitchFamily="34" charset="0"/>
              </a:rPr>
              <a:t>downward </a:t>
            </a:r>
            <a:r>
              <a:rPr lang="en-GB" sz="1800" dirty="0">
                <a:latin typeface="Calibri" pitchFamily="34" charset="0"/>
              </a:rPr>
              <a:t>only once a year?</a:t>
            </a:r>
          </a:p>
          <a:p>
            <a:pPr marL="0" indent="0" defTabSz="190473">
              <a:buNone/>
            </a:pPr>
            <a:r>
              <a:rPr lang="en-GB" sz="1800" dirty="0">
                <a:latin typeface="Calibri" pitchFamily="34" charset="0"/>
              </a:rPr>
              <a:t>    - on – going / informal?</a:t>
            </a:r>
          </a:p>
          <a:p>
            <a:pPr marL="0" indent="0" defTabSz="190473">
              <a:buNone/>
            </a:pPr>
            <a:r>
              <a:rPr lang="en-GB" sz="1800" dirty="0">
                <a:latin typeface="Calibri" pitchFamily="34" charset="0"/>
              </a:rPr>
              <a:t>    - 360 degree (all round) feedback?</a:t>
            </a:r>
          </a:p>
        </p:txBody>
      </p:sp>
    </p:spTree>
    <p:extLst>
      <p:ext uri="{BB962C8B-B14F-4D97-AF65-F5344CB8AC3E}">
        <p14:creationId xmlns:p14="http://schemas.microsoft.com/office/powerpoint/2010/main" val="60941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+mn-lt"/>
              </a:rPr>
              <a:t>Topics to be covered </a:t>
            </a:r>
            <a:endParaRPr lang="en-GB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Putting reward into context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Understanding </a:t>
            </a:r>
            <a:r>
              <a:rPr lang="en-GB" sz="2000" dirty="0"/>
              <a:t>how </a:t>
            </a:r>
            <a:r>
              <a:rPr lang="en-GB" sz="2000" dirty="0" smtClean="0"/>
              <a:t>competitive rewards </a:t>
            </a:r>
            <a:r>
              <a:rPr lang="en-GB" sz="2000" dirty="0"/>
              <a:t>are personal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Which </a:t>
            </a:r>
            <a:r>
              <a:rPr lang="en-GB" sz="2000" dirty="0"/>
              <a:t>system is best</a:t>
            </a:r>
            <a:r>
              <a:rPr lang="en-GB" sz="2000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Developing </a:t>
            </a:r>
            <a:r>
              <a:rPr lang="en-GB" sz="2000" dirty="0"/>
              <a:t>performance – based criteria 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Managing the process of appraisal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/>
              <a:t>Making the transition from one system to another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4347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540252" y="332656"/>
            <a:ext cx="8403724" cy="936104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+mn-lt"/>
              </a:rPr>
              <a:t>Performance development reviews</a:t>
            </a:r>
          </a:p>
        </p:txBody>
      </p:sp>
      <p:sp>
        <p:nvSpPr>
          <p:cNvPr id="1054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 smtClean="0"/>
              <a:t>Need </a:t>
            </a:r>
            <a:r>
              <a:rPr lang="en-GB" sz="1800" dirty="0"/>
              <a:t>to be part of an on - going performance management process and reward </a:t>
            </a:r>
            <a:r>
              <a:rPr lang="en-GB" sz="1800" dirty="0" smtClean="0"/>
              <a:t>cycle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Can be used to support a particular development </a:t>
            </a:r>
            <a:r>
              <a:rPr lang="en-GB" sz="1800" dirty="0" smtClean="0">
                <a:latin typeface="Calibri" pitchFamily="34" charset="0"/>
              </a:rPr>
              <a:t>programme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Should aim to provide each partner with an agreed and actionable performance development plan and serve as a basis for reward</a:t>
            </a:r>
          </a:p>
        </p:txBody>
      </p:sp>
    </p:spTree>
    <p:extLst>
      <p:ext uri="{BB962C8B-B14F-4D97-AF65-F5344CB8AC3E}">
        <p14:creationId xmlns:p14="http://schemas.microsoft.com/office/powerpoint/2010/main" val="359949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xfrm>
            <a:off x="396261" y="476672"/>
            <a:ext cx="8547715" cy="936104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360 degree (all round) </a:t>
            </a:r>
            <a:r>
              <a:rPr lang="en-GB" sz="2400" b="1" dirty="0" smtClean="0">
                <a:latin typeface="+mn-lt"/>
              </a:rPr>
              <a:t>feedback?</a:t>
            </a:r>
            <a:endParaRPr lang="en-US" sz="2400" b="1" dirty="0">
              <a:latin typeface="+mn-lt"/>
            </a:endParaRPr>
          </a:p>
        </p:txBody>
      </p:sp>
      <p:sp>
        <p:nvSpPr>
          <p:cNvPr id="1208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1800" dirty="0" smtClean="0">
                <a:latin typeface="Calibri" pitchFamily="34" charset="0"/>
              </a:rPr>
              <a:t>Can involve -</a:t>
            </a:r>
          </a:p>
          <a:p>
            <a:pPr>
              <a:buFont typeface="Wingdings" pitchFamily="2" charset="2"/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Feedback from those you report to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Feedback from your peers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Feedback from staff who report to you</a:t>
            </a:r>
          </a:p>
          <a:p>
            <a:pPr>
              <a:buFont typeface="Wingdings" pitchFamily="2" charset="2"/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Calibri" pitchFamily="34" charset="0"/>
              </a:rPr>
              <a:t>to provide an all-round perspective of</a:t>
            </a:r>
          </a:p>
          <a:p>
            <a:pPr>
              <a:buFont typeface="Wingdings" pitchFamily="2" charset="2"/>
              <a:buNone/>
            </a:pPr>
            <a:r>
              <a:rPr lang="en-GB" sz="1800" dirty="0">
                <a:latin typeface="Calibri" pitchFamily="34" charset="0"/>
              </a:rPr>
              <a:t>performance.</a:t>
            </a: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9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504254" y="219052"/>
            <a:ext cx="8439722" cy="119434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latin typeface="Calibri" pitchFamily="34" charset="0"/>
              </a:rPr>
              <a:t>A typical 360</a:t>
            </a:r>
            <a:r>
              <a:rPr lang="en-US" sz="2400" b="1" dirty="0">
                <a:latin typeface="Calibri" pitchFamily="34" charset="0"/>
              </a:rPr>
              <a:t>° performance development review process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-184659"/>
            <a:ext cx="184704" cy="36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>
            <a:spAutoFit/>
          </a:bodyPr>
          <a:lstStyle/>
          <a:p>
            <a:endParaRPr lang="en-GB"/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27054"/>
              </p:ext>
            </p:extLst>
          </p:nvPr>
        </p:nvGraphicFramePr>
        <p:xfrm>
          <a:off x="4283968" y="1941169"/>
          <a:ext cx="3744416" cy="406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lide" r:id="rId4" imgW="1438652" imgH="1077478" progId="PowerPoint.Slide.12">
                  <p:embed/>
                </p:oleObj>
              </mc:Choice>
              <mc:Fallback>
                <p:oleObj name="Slide" r:id="rId4" imgW="1438652" imgH="1077478" progId="PowerPoint.Slid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t="14763" b="11978"/>
                      <a:stretch>
                        <a:fillRect/>
                      </a:stretch>
                    </p:blipFill>
                    <p:spPr bwMode="auto">
                      <a:xfrm>
                        <a:off x="4283968" y="1941169"/>
                        <a:ext cx="3744416" cy="406079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96261" y="1941294"/>
            <a:ext cx="3302667" cy="2637011"/>
          </a:xfrm>
          <a:prstGeom prst="rect">
            <a:avLst/>
          </a:prstGeom>
        </p:spPr>
        <p:txBody>
          <a:bodyPr wrap="square" lIns="51188" tIns="25594" rIns="51188" bIns="25594">
            <a:spAutoFit/>
          </a:bodyPr>
          <a:lstStyle/>
          <a:p>
            <a:r>
              <a:rPr lang="en-GB" sz="1400" dirty="0">
                <a:latin typeface="Verdana" pitchFamily="34" charset="0"/>
              </a:rPr>
              <a:t>Obtaining feedback from colleagues can be an essential stage… </a:t>
            </a:r>
          </a:p>
          <a:p>
            <a:endParaRPr lang="en-GB" sz="1400" dirty="0">
              <a:latin typeface="Verdan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GB" sz="1400" dirty="0">
                <a:latin typeface="Verdana" pitchFamily="34" charset="0"/>
              </a:rPr>
              <a:t>to build on peoples’ strengths and to reinforce what they are already doing well</a:t>
            </a:r>
          </a:p>
          <a:p>
            <a:pPr>
              <a:buFont typeface="Wingdings" pitchFamily="2" charset="2"/>
              <a:buNone/>
            </a:pPr>
            <a:endParaRPr lang="en-GB" sz="1400" dirty="0">
              <a:latin typeface="Verdan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GB" sz="1400" dirty="0">
                <a:latin typeface="Verdana" pitchFamily="34" charset="0"/>
              </a:rPr>
              <a:t>to identify what they could do </a:t>
            </a:r>
            <a:r>
              <a:rPr lang="en-GB" sz="1400" dirty="0" smtClean="0">
                <a:latin typeface="Verdana" pitchFamily="34" charset="0"/>
              </a:rPr>
              <a:t>better</a:t>
            </a:r>
          </a:p>
          <a:p>
            <a:pPr marL="255941" indent="-255941">
              <a:buFont typeface="Arial" pitchFamily="34" charset="0"/>
              <a:buChar char="•"/>
            </a:pPr>
            <a:endParaRPr lang="en-GB" sz="1400" dirty="0" smtClean="0">
              <a:latin typeface="Verdana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GB" sz="1400" dirty="0" smtClean="0">
                <a:latin typeface="Verdana" pitchFamily="34" charset="0"/>
              </a:rPr>
              <a:t>To form the basis for reward</a:t>
            </a:r>
            <a:endParaRPr lang="en-GB" sz="1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75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1" y="332656"/>
            <a:ext cx="8064896" cy="115212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latin typeface="+mn-lt"/>
              </a:rPr>
              <a:t>Advantages of 360 degree</a:t>
            </a:r>
            <a:r>
              <a:rPr lang="en-US" sz="2000" b="1" dirty="0">
                <a:latin typeface="+mn-lt"/>
              </a:rPr>
              <a:t> (all round) feedback to evaluate </a:t>
            </a:r>
            <a:r>
              <a:rPr lang="en-US" sz="2000" b="1" dirty="0" smtClean="0">
                <a:latin typeface="+mn-lt"/>
              </a:rPr>
              <a:t>performance?</a:t>
            </a:r>
            <a:endParaRPr lang="en-US" sz="2000" b="1" dirty="0">
              <a:latin typeface="+mn-lt"/>
            </a:endParaRPr>
          </a:p>
        </p:txBody>
      </p:sp>
      <p:sp>
        <p:nvSpPr>
          <p:cNvPr id="1228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7704856" cy="41368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/>
              <a:t>Who better to give feedback on peoples’ performance than their peers and the people with whom they work closely</a:t>
            </a:r>
            <a:r>
              <a:rPr lang="en-GB" sz="1800" dirty="0" smtClean="0"/>
              <a:t>?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Compared with downward </a:t>
            </a:r>
            <a:r>
              <a:rPr lang="en-GB" sz="1800" dirty="0" smtClean="0"/>
              <a:t> only feedback –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     - More constructive</a:t>
            </a:r>
          </a:p>
          <a:p>
            <a:pPr marL="0" indent="0">
              <a:buNone/>
            </a:pPr>
            <a:r>
              <a:rPr lang="en-GB" sz="1800" dirty="0"/>
              <a:t>      - </a:t>
            </a:r>
            <a:r>
              <a:rPr lang="en-GB" sz="1800" dirty="0" smtClean="0"/>
              <a:t>Better </a:t>
            </a:r>
            <a:r>
              <a:rPr lang="en-GB" sz="1800" dirty="0"/>
              <a:t>received</a:t>
            </a:r>
          </a:p>
          <a:p>
            <a:pPr marL="0" indent="0">
              <a:buNone/>
            </a:pPr>
            <a:r>
              <a:rPr lang="en-GB" sz="1800" dirty="0"/>
              <a:t>      - More effective to enhance performance or change behaviour </a:t>
            </a:r>
            <a:endParaRPr lang="en-US" sz="1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41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7859216" cy="4641379"/>
          </a:xfrm>
        </p:spPr>
        <p:txBody>
          <a:bodyPr>
            <a:normAutofit/>
          </a:bodyPr>
          <a:lstStyle/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Be clear as to what you are seeking to </a:t>
            </a:r>
            <a:r>
              <a:rPr lang="en-GB" sz="1800" dirty="0" smtClean="0">
                <a:latin typeface="Calibri" pitchFamily="34" charset="0"/>
              </a:rPr>
              <a:t>achieve</a:t>
            </a:r>
          </a:p>
          <a:p>
            <a:pPr marL="284123" indent="-284123" defTabSz="190473"/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Trust is </a:t>
            </a:r>
            <a:r>
              <a:rPr lang="en-GB" sz="1800" dirty="0" smtClean="0">
                <a:latin typeface="Calibri" pitchFamily="34" charset="0"/>
              </a:rPr>
              <a:t>essential</a:t>
            </a:r>
          </a:p>
          <a:p>
            <a:pPr marL="0" indent="0" defTabSz="190473">
              <a:buNone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Can be very </a:t>
            </a:r>
            <a:r>
              <a:rPr lang="en-GB" sz="1800" dirty="0" smtClean="0">
                <a:latin typeface="Calibri" pitchFamily="34" charset="0"/>
              </a:rPr>
              <a:t>difficult - go slowly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Minimise changes first year / dry run option</a:t>
            </a:r>
          </a:p>
          <a:p>
            <a:pPr marL="0" indent="0" defTabSz="190473">
              <a:buNone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Above all, </a:t>
            </a:r>
            <a:r>
              <a:rPr lang="en-GB" sz="1800" b="1" dirty="0">
                <a:latin typeface="Calibri" pitchFamily="34" charset="0"/>
              </a:rPr>
              <a:t>communicate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257" y="107951"/>
            <a:ext cx="7776151" cy="13763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2000" b="1" dirty="0" smtClean="0">
                <a:latin typeface="Calibri" pitchFamily="34" charset="0"/>
              </a:rPr>
              <a:t>6. Making the transition </a:t>
            </a:r>
            <a:r>
              <a:rPr lang="en-GB" sz="2000" b="1" dirty="0">
                <a:latin typeface="Calibri" pitchFamily="34" charset="0"/>
              </a:rPr>
              <a:t>from one system to another – for example </a:t>
            </a:r>
            <a:r>
              <a:rPr lang="en-GB" sz="2000" b="1" dirty="0" smtClean="0">
                <a:latin typeface="Calibri" pitchFamily="34" charset="0"/>
              </a:rPr>
              <a:t>from </a:t>
            </a:r>
            <a:r>
              <a:rPr lang="en-GB" sz="2000" b="1" dirty="0">
                <a:latin typeface="Calibri" pitchFamily="34" charset="0"/>
              </a:rPr>
              <a:t>a traditional lockstep to performance – based reward</a:t>
            </a:r>
          </a:p>
        </p:txBody>
      </p:sp>
    </p:spTree>
    <p:extLst>
      <p:ext uri="{BB962C8B-B14F-4D97-AF65-F5344CB8AC3E}">
        <p14:creationId xmlns:p14="http://schemas.microsoft.com/office/powerpoint/2010/main" val="3221871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b="1" dirty="0" smtClean="0">
                <a:latin typeface="Calibri" pitchFamily="34" charset="0"/>
              </a:rPr>
              <a:t>Moving to a </a:t>
            </a:r>
            <a:r>
              <a:rPr lang="en-GB" sz="2400" b="1" dirty="0">
                <a:latin typeface="Calibri" pitchFamily="34" charset="0"/>
              </a:rPr>
              <a:t>performance based reward system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Involve partners in the development of the reward system and </a:t>
            </a:r>
            <a:r>
              <a:rPr lang="en-GB" sz="1800" dirty="0" smtClean="0">
                <a:latin typeface="Calibri" pitchFamily="34" charset="0"/>
              </a:rPr>
              <a:t>process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Explain its purpose, benefits and how it will </a:t>
            </a:r>
            <a:r>
              <a:rPr lang="en-GB" sz="1800" dirty="0" smtClean="0">
                <a:latin typeface="Calibri" pitchFamily="34" charset="0"/>
              </a:rPr>
              <a:t>work</a:t>
            </a:r>
          </a:p>
          <a:p>
            <a:pPr>
              <a:buFont typeface="Wingdings" pitchFamily="2" charset="2"/>
              <a:buChar char="q"/>
            </a:pPr>
            <a:endParaRPr lang="en-GB" sz="18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Must be a process to which partners are willing to commit </a:t>
            </a:r>
            <a:r>
              <a:rPr lang="en-US" sz="1800" dirty="0">
                <a:latin typeface="Calibri" pitchFamily="34" charset="0"/>
              </a:rPr>
              <a:t>- d</a:t>
            </a:r>
            <a:r>
              <a:rPr lang="en-GB" sz="1800" dirty="0">
                <a:latin typeface="Calibri" pitchFamily="34" charset="0"/>
              </a:rPr>
              <a:t>o not seek to impose it on </a:t>
            </a:r>
            <a:r>
              <a:rPr lang="en-GB" sz="1800" dirty="0" smtClean="0">
                <a:latin typeface="Calibri" pitchFamily="34" charset="0"/>
              </a:rPr>
              <a:t>partners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Partners must fully support the process if they are to </a:t>
            </a:r>
            <a:r>
              <a:rPr lang="en-GB" sz="1800" dirty="0" smtClean="0">
                <a:latin typeface="Calibri" pitchFamily="34" charset="0"/>
              </a:rPr>
              <a:t>change </a:t>
            </a:r>
            <a:r>
              <a:rPr lang="en-GB" sz="1800" dirty="0">
                <a:latin typeface="Calibri" pitchFamily="34" charset="0"/>
              </a:rPr>
              <a:t>as a result </a:t>
            </a:r>
            <a:endParaRPr lang="en-GB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The process must not be seen as threatening </a:t>
            </a:r>
            <a:endParaRPr lang="en-US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4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xfrm>
            <a:off x="504254" y="404664"/>
            <a:ext cx="8439722" cy="1008113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Calibri" pitchFamily="34" charset="0"/>
              </a:rPr>
              <a:t>Who </a:t>
            </a:r>
            <a:r>
              <a:rPr lang="en-GB" sz="2400" b="1" dirty="0" smtClean="0">
                <a:latin typeface="Calibri" pitchFamily="34" charset="0"/>
              </a:rPr>
              <a:t>should evaluate </a:t>
            </a:r>
            <a:r>
              <a:rPr lang="en-GB" sz="2400" b="1" dirty="0">
                <a:latin typeface="Calibri" pitchFamily="34" charset="0"/>
              </a:rPr>
              <a:t>performance and </a:t>
            </a:r>
            <a:r>
              <a:rPr lang="en-GB" sz="2400" b="1" dirty="0" smtClean="0">
                <a:latin typeface="Calibri" pitchFamily="34" charset="0"/>
              </a:rPr>
              <a:t>decide </a:t>
            </a:r>
            <a:r>
              <a:rPr lang="en-GB" sz="2400" b="1" dirty="0">
                <a:latin typeface="Calibri" pitchFamily="34" charset="0"/>
              </a:rPr>
              <a:t>on </a:t>
            </a:r>
            <a:r>
              <a:rPr lang="en-GB" sz="2400" b="1" dirty="0" smtClean="0">
                <a:latin typeface="Calibri" pitchFamily="34" charset="0"/>
              </a:rPr>
              <a:t>reward?</a:t>
            </a:r>
            <a:r>
              <a:rPr lang="en-GB" sz="3200" dirty="0">
                <a:latin typeface="Verdana" pitchFamily="34" charset="0"/>
              </a:rPr>
              <a:t/>
            </a:r>
            <a:br>
              <a:rPr lang="en-GB" sz="3200" dirty="0">
                <a:latin typeface="Verdana" pitchFamily="34" charset="0"/>
              </a:rPr>
            </a:br>
            <a:endParaRPr lang="en-US" sz="3000" dirty="0"/>
          </a:p>
        </p:txBody>
      </p:sp>
      <p:sp>
        <p:nvSpPr>
          <p:cNvPr id="747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7776864" cy="42328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No </a:t>
            </a:r>
            <a:r>
              <a:rPr lang="en-GB" sz="1800" dirty="0">
                <a:latin typeface="Calibri" pitchFamily="34" charset="0"/>
              </a:rPr>
              <a:t>single best way to do this – whatever way best suits your </a:t>
            </a:r>
            <a:r>
              <a:rPr lang="en-GB" sz="1800" dirty="0" smtClean="0">
                <a:latin typeface="Calibri" pitchFamily="34" charset="0"/>
              </a:rPr>
              <a:t>firm</a:t>
            </a:r>
          </a:p>
          <a:p>
            <a:pPr marL="0" indent="0" defTabSz="190473">
              <a:buNone/>
            </a:pPr>
            <a:endParaRPr lang="en-GB" sz="1800" dirty="0">
              <a:latin typeface="Verdana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  </a:t>
            </a:r>
            <a:r>
              <a:rPr lang="en-GB" sz="1800" dirty="0" smtClean="0"/>
              <a:t>trust </a:t>
            </a:r>
            <a:r>
              <a:rPr lang="en-GB" sz="1800" dirty="0"/>
              <a:t>is </a:t>
            </a:r>
            <a:r>
              <a:rPr lang="en-GB" sz="1800" dirty="0" smtClean="0"/>
              <a:t>essential</a:t>
            </a:r>
          </a:p>
          <a:p>
            <a:pPr marL="0" indent="0" defTabSz="190473">
              <a:buNone/>
            </a:pPr>
            <a:endParaRPr lang="en-GB" sz="1800" dirty="0" smtClean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 smtClean="0"/>
              <a:t>  management </a:t>
            </a:r>
            <a:r>
              <a:rPr lang="en-GB" sz="1800" dirty="0"/>
              <a:t>must have significant representation and </a:t>
            </a:r>
            <a:r>
              <a:rPr lang="en-GB" sz="1800" dirty="0" smtClean="0"/>
              <a:t>influence</a:t>
            </a:r>
          </a:p>
          <a:p>
            <a:pPr defTabSz="190473">
              <a:buFont typeface="Wingdings" pitchFamily="2" charset="2"/>
              <a:buChar char="q"/>
            </a:pPr>
            <a:endParaRPr lang="en-GB" sz="1800" dirty="0"/>
          </a:p>
          <a:p>
            <a:pPr defTabSz="190473">
              <a:buFont typeface="Wingdings" pitchFamily="2" charset="2"/>
              <a:buChar char="q"/>
            </a:pPr>
            <a:r>
              <a:rPr lang="en-GB" sz="1800" dirty="0"/>
              <a:t> involve trusted non-management individuals </a:t>
            </a:r>
            <a:r>
              <a:rPr lang="en-GB" sz="1800" dirty="0" smtClean="0"/>
              <a:t>or a ‘non – exec’ for </a:t>
            </a:r>
            <a:r>
              <a:rPr lang="en-GB" sz="1800" dirty="0"/>
              <a:t>checks and </a:t>
            </a:r>
            <a:r>
              <a:rPr lang="en-GB" sz="1800" dirty="0" smtClean="0"/>
              <a:t>balances</a:t>
            </a:r>
            <a:endParaRPr lang="en-GB" sz="1800" dirty="0"/>
          </a:p>
          <a:p>
            <a:pPr marL="0" indent="0">
              <a:buNone/>
            </a:pPr>
            <a:endParaRPr lang="en-GB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52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466653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+mn-lt"/>
              </a:rPr>
              <a:t>                   Any questions? 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204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200" b="1" dirty="0" smtClean="0">
                <a:latin typeface="+mn-lt"/>
              </a:rPr>
              <a:t>1. An appropriate reward system is strategic and should be seen as a component part of achieving competitive advantage  over rivals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787208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To </a:t>
            </a:r>
            <a:r>
              <a:rPr lang="en-GB" sz="1800" dirty="0" smtClean="0"/>
              <a:t>become more competitive than rivals a law firm will </a:t>
            </a:r>
            <a:r>
              <a:rPr lang="en-GB" sz="1800" dirty="0"/>
              <a:t>need to  </a:t>
            </a:r>
            <a:r>
              <a:rPr lang="en-GB" sz="1800" dirty="0" smtClean="0"/>
              <a:t>…..</a:t>
            </a:r>
          </a:p>
          <a:p>
            <a:pPr marL="0" indent="0">
              <a:buNone/>
            </a:pPr>
            <a:endParaRPr lang="en-GB" sz="1800" dirty="0" smtClean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consistently </a:t>
            </a:r>
            <a:r>
              <a:rPr lang="en-GB" sz="1800" dirty="0"/>
              <a:t>deliver what clients require – and do so better than </a:t>
            </a:r>
            <a:r>
              <a:rPr lang="en-GB" sz="1800" dirty="0" smtClean="0"/>
              <a:t>rivals. </a:t>
            </a:r>
          </a:p>
          <a:p>
            <a:pPr>
              <a:buFont typeface="Wingdings" pitchFamily="2" charset="2"/>
              <a:buChar char="q"/>
            </a:pPr>
            <a:endParaRPr lang="en-GB" sz="1800" dirty="0" smtClean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To do this will mean ensuring a firm’s people </a:t>
            </a:r>
            <a:r>
              <a:rPr lang="en-GB" sz="1800" dirty="0"/>
              <a:t>perform at </a:t>
            </a:r>
            <a:r>
              <a:rPr lang="en-GB" sz="1800" dirty="0" smtClean="0"/>
              <a:t>higher levels </a:t>
            </a:r>
            <a:r>
              <a:rPr lang="en-GB" sz="1800" dirty="0"/>
              <a:t>than rivals 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Essential to get </a:t>
            </a:r>
            <a:r>
              <a:rPr lang="en-GB" sz="1800" dirty="0"/>
              <a:t>the best out </a:t>
            </a:r>
            <a:r>
              <a:rPr lang="en-GB" sz="1800" dirty="0" smtClean="0"/>
              <a:t>of people </a:t>
            </a:r>
            <a:r>
              <a:rPr lang="en-GB" sz="1800" dirty="0"/>
              <a:t>to maximise </a:t>
            </a:r>
            <a:r>
              <a:rPr lang="en-GB" sz="1800" dirty="0" smtClean="0"/>
              <a:t>their potential and performance</a:t>
            </a:r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But</a:t>
            </a:r>
            <a:r>
              <a:rPr lang="en-GB" sz="1800" dirty="0"/>
              <a:t> - how skilled are law firms </a:t>
            </a:r>
            <a:r>
              <a:rPr lang="en-GB" sz="1800" dirty="0" smtClean="0"/>
              <a:t>at </a:t>
            </a:r>
            <a:r>
              <a:rPr lang="en-GB" sz="1800" dirty="0"/>
              <a:t>getting the best out of their people?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499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254" y="836613"/>
            <a:ext cx="7877746" cy="7921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To do this will require a law firm to …. </a:t>
            </a:r>
            <a:endParaRPr lang="en-US" sz="2400" b="1" dirty="0">
              <a:latin typeface="+mn-lt"/>
            </a:endParaRPr>
          </a:p>
        </p:txBody>
      </p:sp>
      <p:sp>
        <p:nvSpPr>
          <p:cNvPr id="512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2816"/>
            <a:ext cx="7859216" cy="435334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Understand </a:t>
            </a:r>
            <a:r>
              <a:rPr lang="en-GB" sz="1800" dirty="0">
                <a:latin typeface="Calibri" pitchFamily="34" charset="0"/>
              </a:rPr>
              <a:t>what </a:t>
            </a:r>
            <a:r>
              <a:rPr lang="en-GB" sz="1800" dirty="0" smtClean="0">
                <a:latin typeface="Calibri" pitchFamily="34" charset="0"/>
              </a:rPr>
              <a:t>it really </a:t>
            </a:r>
            <a:r>
              <a:rPr lang="en-GB" sz="1800" i="1" dirty="0" smtClean="0">
                <a:latin typeface="Calibri" pitchFamily="34" charset="0"/>
              </a:rPr>
              <a:t>values </a:t>
            </a:r>
            <a:r>
              <a:rPr lang="en-GB" sz="1800" dirty="0" smtClean="0">
                <a:latin typeface="Calibri" pitchFamily="34" charset="0"/>
              </a:rPr>
              <a:t>and </a:t>
            </a:r>
            <a:r>
              <a:rPr lang="en-GB" sz="1800" dirty="0">
                <a:latin typeface="Calibri" pitchFamily="34" charset="0"/>
              </a:rPr>
              <a:t>what it </a:t>
            </a:r>
            <a:r>
              <a:rPr lang="en-GB" sz="1800" dirty="0" smtClean="0">
                <a:latin typeface="Calibri" pitchFamily="34" charset="0"/>
              </a:rPr>
              <a:t>takes </a:t>
            </a:r>
            <a:r>
              <a:rPr lang="en-GB" sz="1800" dirty="0">
                <a:latin typeface="Calibri" pitchFamily="34" charset="0"/>
              </a:rPr>
              <a:t>to succeed at the firm </a:t>
            </a:r>
            <a:endParaRPr lang="en-GB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A </a:t>
            </a:r>
            <a:r>
              <a:rPr lang="en-GB" sz="1800" dirty="0">
                <a:latin typeface="Calibri" pitchFamily="34" charset="0"/>
              </a:rPr>
              <a:t>firm should </a:t>
            </a:r>
            <a:r>
              <a:rPr lang="en-GB" sz="1800" dirty="0" smtClean="0">
                <a:latin typeface="Calibri" pitchFamily="34" charset="0"/>
              </a:rPr>
              <a:t>then invest </a:t>
            </a:r>
            <a:r>
              <a:rPr lang="en-GB" sz="1800" dirty="0">
                <a:latin typeface="Calibri" pitchFamily="34" charset="0"/>
              </a:rPr>
              <a:t>in and reward what it says it values if it is to get the best out of its </a:t>
            </a:r>
            <a:r>
              <a:rPr lang="en-GB" sz="1800" dirty="0" smtClean="0">
                <a:latin typeface="Calibri" pitchFamily="34" charset="0"/>
              </a:rPr>
              <a:t>people to provide its clients with what they require </a:t>
            </a:r>
          </a:p>
          <a:p>
            <a:endParaRPr lang="en-GB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alibri" pitchFamily="34" charset="0"/>
              </a:rPr>
              <a:t>What gets rewarded gets repeated </a:t>
            </a:r>
            <a:endParaRPr lang="en-GB" sz="18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7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8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Reward strategies are driven by </a:t>
            </a:r>
            <a:r>
              <a:rPr lang="en-GB" sz="2400" b="1" dirty="0" smtClean="0">
                <a:latin typeface="+mn-lt"/>
              </a:rPr>
              <a:t>the market </a:t>
            </a:r>
            <a:endParaRPr lang="en-GB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/>
              <a:t>Success </a:t>
            </a:r>
            <a:r>
              <a:rPr lang="en-GB" sz="1800" dirty="0" smtClean="0"/>
              <a:t>depends </a:t>
            </a:r>
            <a:r>
              <a:rPr lang="en-GB" sz="1800" dirty="0"/>
              <a:t>on the ability to attract, retain and develop outstanding performers </a:t>
            </a:r>
            <a:endParaRPr lang="en-GB" sz="1800" dirty="0" smtClean="0"/>
          </a:p>
          <a:p>
            <a:pPr>
              <a:buFont typeface="Wingdings" pitchFamily="2" charset="2"/>
              <a:buChar char="q"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However, if a firm is unable to offer competitive rewards in its market then </a:t>
            </a:r>
          </a:p>
          <a:p>
            <a:pPr marL="0" indent="0">
              <a:buNone/>
            </a:pPr>
            <a:r>
              <a:rPr lang="en-GB" sz="1800" dirty="0"/>
              <a:t>        - </a:t>
            </a:r>
            <a:r>
              <a:rPr lang="en-GB" sz="1800" dirty="0" smtClean="0"/>
              <a:t>it </a:t>
            </a:r>
            <a:r>
              <a:rPr lang="en-GB" sz="1800" dirty="0"/>
              <a:t>risks losing its best people</a:t>
            </a:r>
          </a:p>
          <a:p>
            <a:pPr marL="0" indent="0">
              <a:buNone/>
            </a:pPr>
            <a:r>
              <a:rPr lang="en-GB" sz="1800" dirty="0"/>
              <a:t>        - </a:t>
            </a:r>
            <a:r>
              <a:rPr lang="en-GB" sz="1800" dirty="0" smtClean="0"/>
              <a:t>it </a:t>
            </a:r>
            <a:r>
              <a:rPr lang="en-GB" sz="1800" dirty="0"/>
              <a:t>will be unable to recruit the best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In every legal market there is a threshold figure for average profit per equity partner (PEP</a:t>
            </a:r>
            <a:r>
              <a:rPr lang="en-GB" sz="1800" dirty="0" smtClean="0"/>
              <a:t>). </a:t>
            </a:r>
            <a:r>
              <a:rPr lang="en-GB" sz="1800" dirty="0" smtClean="0">
                <a:solidFill>
                  <a:srgbClr val="FF0000"/>
                </a:solidFill>
              </a:rPr>
              <a:t>Below </a:t>
            </a:r>
            <a:r>
              <a:rPr lang="en-GB" sz="1800" dirty="0">
                <a:solidFill>
                  <a:srgbClr val="FF0000"/>
                </a:solidFill>
              </a:rPr>
              <a:t>that threshold a firm will be at risk of losing its best people </a:t>
            </a:r>
          </a:p>
        </p:txBody>
      </p:sp>
    </p:spTree>
    <p:extLst>
      <p:ext uri="{BB962C8B-B14F-4D97-AF65-F5344CB8AC3E}">
        <p14:creationId xmlns:p14="http://schemas.microsoft.com/office/powerpoint/2010/main" val="195139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>
                <a:latin typeface="+mn-lt"/>
              </a:rPr>
              <a:t>2. </a:t>
            </a:r>
            <a:r>
              <a:rPr lang="en-GB" sz="2400" b="1" dirty="0">
                <a:latin typeface="+mn-lt"/>
              </a:rPr>
              <a:t>Competitive rewards are personal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4123" indent="-284123" defTabSz="190473">
              <a:buNone/>
            </a:pPr>
            <a:r>
              <a:rPr lang="en-GB" sz="1800" dirty="0" smtClean="0">
                <a:latin typeface="Calibri" pitchFamily="34" charset="0"/>
              </a:rPr>
              <a:t>For example, consider why partners leave law firms?</a:t>
            </a:r>
            <a:endParaRPr lang="en-GB" sz="1800" dirty="0">
              <a:latin typeface="Calibri" pitchFamily="34" charset="0"/>
            </a:endParaRPr>
          </a:p>
          <a:p>
            <a:pPr marL="284123" indent="-284123" defTabSz="190473">
              <a:buNone/>
            </a:pP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Reputation / profile of firm</a:t>
            </a: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Defined vision and strategy</a:t>
            </a: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Culture</a:t>
            </a: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Money</a:t>
            </a:r>
          </a:p>
          <a:p>
            <a:pPr defTabSz="190473"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Career prospects</a:t>
            </a:r>
            <a:endParaRPr lang="en-GB" sz="1800" dirty="0">
              <a:latin typeface="Calibri" pitchFamily="34" charset="0"/>
            </a:endParaRP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Quality of work / clients</a:t>
            </a:r>
          </a:p>
          <a:p>
            <a:pPr defTabSz="190473">
              <a:buFont typeface="Wingdings" pitchFamily="2" charset="2"/>
              <a:buChar char="q"/>
            </a:pPr>
            <a:r>
              <a:rPr lang="en-GB" sz="1800" dirty="0">
                <a:latin typeface="Calibri" pitchFamily="34" charset="0"/>
              </a:rPr>
              <a:t>Feeling valued / relative worth</a:t>
            </a:r>
          </a:p>
          <a:p>
            <a:pPr marL="284123" indent="-284123" defTabSz="190473">
              <a:buNone/>
            </a:pPr>
            <a:endParaRPr lang="en-GB" sz="1800" dirty="0">
              <a:latin typeface="Verdana" pitchFamily="34" charset="0"/>
            </a:endParaRPr>
          </a:p>
          <a:p>
            <a:pPr marL="284123" indent="-284123" defTabSz="190473">
              <a:buNone/>
            </a:pPr>
            <a:r>
              <a:rPr lang="en-GB" sz="1800" i="1" dirty="0">
                <a:solidFill>
                  <a:srgbClr val="FF0000"/>
                </a:solidFill>
                <a:latin typeface="Calibri" pitchFamily="34" charset="0"/>
              </a:rPr>
              <a:t>Am I in the wrong firm?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97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b="1" dirty="0" smtClean="0">
                <a:latin typeface="+mn-lt"/>
              </a:rPr>
              <a:t>Feeling ‘valued’</a:t>
            </a:r>
            <a:endParaRPr lang="en-GB" sz="2400" b="1" dirty="0">
              <a:latin typeface="+mn-lt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50" y="1509380"/>
            <a:ext cx="7596150" cy="46231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 smtClean="0"/>
              <a:t>Firms </a:t>
            </a:r>
            <a:r>
              <a:rPr lang="en-GB" sz="1800" dirty="0"/>
              <a:t>should not underestimate the importance of the need to feel ‘valued’</a:t>
            </a:r>
          </a:p>
          <a:p>
            <a:pPr marL="0" indent="0">
              <a:buNone/>
            </a:pPr>
            <a:r>
              <a:rPr lang="en-GB" sz="1800" i="1" dirty="0"/>
              <a:t>‘I am not being paid what I am worth’</a:t>
            </a:r>
          </a:p>
          <a:p>
            <a:pPr marL="0" indent="0">
              <a:buNone/>
            </a:pPr>
            <a:endParaRPr lang="en-GB" sz="1800" i="1" dirty="0"/>
          </a:p>
          <a:p>
            <a:pPr>
              <a:buFont typeface="Wingdings" pitchFamily="2" charset="2"/>
              <a:buChar char="q"/>
            </a:pPr>
            <a:r>
              <a:rPr lang="en-GB" sz="1800" dirty="0" smtClean="0"/>
              <a:t>It is often relative worth which matters more</a:t>
            </a:r>
            <a:endParaRPr lang="en-GB" sz="1800" dirty="0"/>
          </a:p>
          <a:p>
            <a:pPr marL="0" indent="0">
              <a:buNone/>
            </a:pPr>
            <a:r>
              <a:rPr lang="en-GB" sz="1800" i="1" dirty="0" smtClean="0"/>
              <a:t>‘</a:t>
            </a:r>
            <a:r>
              <a:rPr lang="en-GB" sz="1800" i="1" dirty="0"/>
              <a:t>I am worth more than he is’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 </a:t>
            </a:r>
            <a:r>
              <a:rPr lang="en-GB" sz="1800" dirty="0"/>
              <a:t>reward system should aim to determine the relative contribution of each partner with respect to other partners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054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>
                <a:latin typeface="+mn-lt"/>
              </a:rPr>
              <a:t>3. Which system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/>
              <a:t>No such thing as a perfect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One which works well for one firm may be a disaster for another </a:t>
            </a:r>
            <a:r>
              <a:rPr lang="en-GB" sz="1800" dirty="0" smtClean="0"/>
              <a:t>firm</a:t>
            </a: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A system should be regularly reviewed to meet the changing needs of the firm as it seeks to achieve its competitive </a:t>
            </a:r>
            <a:r>
              <a:rPr lang="en-GB" sz="1800" dirty="0" smtClean="0"/>
              <a:t>advantage</a:t>
            </a:r>
            <a:endParaRPr lang="en-GB" sz="1800" dirty="0"/>
          </a:p>
          <a:p>
            <a:pPr>
              <a:buFont typeface="Wingdings" pitchFamily="2" charset="2"/>
              <a:buChar char="q"/>
            </a:pPr>
            <a:r>
              <a:rPr lang="en-GB" sz="1800" dirty="0"/>
              <a:t>Which system?</a:t>
            </a:r>
          </a:p>
          <a:p>
            <a:pPr marL="0" indent="0">
              <a:buNone/>
            </a:pPr>
            <a:r>
              <a:rPr lang="en-GB" sz="1800" dirty="0"/>
              <a:t>     - traditional lockstep?</a:t>
            </a:r>
          </a:p>
          <a:p>
            <a:pPr marL="0" indent="0">
              <a:buNone/>
            </a:pPr>
            <a:r>
              <a:rPr lang="en-GB" sz="1800" dirty="0"/>
              <a:t>     - modified lockstep involving performance – based elements? </a:t>
            </a:r>
          </a:p>
          <a:p>
            <a:pPr marL="0" indent="0">
              <a:buNone/>
            </a:pPr>
            <a:r>
              <a:rPr lang="en-GB" sz="1800" dirty="0"/>
              <a:t>     - ‘eat what you kill</a:t>
            </a:r>
            <a:r>
              <a:rPr lang="en-GB" sz="1800" dirty="0" smtClean="0"/>
              <a:t>’?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What is a firm trying to achieve?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7424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800" dirty="0" smtClean="0">
                <a:latin typeface="Calibri" pitchFamily="34" charset="0"/>
              </a:rPr>
              <a:t>A well designed partner reward system should –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be </a:t>
            </a:r>
            <a:r>
              <a:rPr lang="en-GB" sz="1800" dirty="0">
                <a:latin typeface="Calibri" pitchFamily="34" charset="0"/>
              </a:rPr>
              <a:t>aligned with a firm’s strategic </a:t>
            </a:r>
            <a:r>
              <a:rPr lang="en-GB" sz="1800" dirty="0" smtClean="0">
                <a:latin typeface="Calibri" pitchFamily="34" charset="0"/>
              </a:rPr>
              <a:t>goals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help </a:t>
            </a:r>
            <a:r>
              <a:rPr lang="en-GB" sz="1800" dirty="0">
                <a:latin typeface="Calibri" pitchFamily="34" charset="0"/>
              </a:rPr>
              <a:t>maintain </a:t>
            </a:r>
            <a:r>
              <a:rPr lang="en-GB" sz="1800" dirty="0" smtClean="0">
                <a:latin typeface="Calibri" pitchFamily="34" charset="0"/>
              </a:rPr>
              <a:t>a </a:t>
            </a:r>
            <a:r>
              <a:rPr lang="en-GB" sz="1800" dirty="0">
                <a:latin typeface="Calibri" pitchFamily="34" charset="0"/>
              </a:rPr>
              <a:t>firm’s competitive </a:t>
            </a:r>
            <a:r>
              <a:rPr lang="en-GB" sz="1800" dirty="0" smtClean="0">
                <a:latin typeface="Calibri" pitchFamily="34" charset="0"/>
              </a:rPr>
              <a:t>position </a:t>
            </a:r>
            <a:r>
              <a:rPr lang="en-GB" sz="1800" dirty="0">
                <a:latin typeface="Calibri" pitchFamily="34" charset="0"/>
              </a:rPr>
              <a:t>in the recruitment </a:t>
            </a:r>
            <a:r>
              <a:rPr lang="en-GB" sz="1800" dirty="0" smtClean="0">
                <a:latin typeface="Calibri" pitchFamily="34" charset="0"/>
              </a:rPr>
              <a:t>market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provide </a:t>
            </a:r>
            <a:r>
              <a:rPr lang="en-GB" sz="1800" dirty="0">
                <a:latin typeface="Calibri" pitchFamily="34" charset="0"/>
              </a:rPr>
              <a:t>rewards which recognise each individual’s relative ‘worth</a:t>
            </a:r>
            <a:r>
              <a:rPr lang="en-GB" sz="1800" dirty="0" smtClean="0">
                <a:latin typeface="Calibri" pitchFamily="34" charset="0"/>
              </a:rPr>
              <a:t>’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help create a culture </a:t>
            </a:r>
            <a:r>
              <a:rPr lang="en-GB" sz="1800" dirty="0">
                <a:latin typeface="Calibri" pitchFamily="34" charset="0"/>
              </a:rPr>
              <a:t>of higher performance and </a:t>
            </a:r>
            <a:r>
              <a:rPr lang="en-GB" sz="1800" dirty="0" smtClean="0">
                <a:latin typeface="Calibri" pitchFamily="34" charset="0"/>
              </a:rPr>
              <a:t>sharing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GB" sz="18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1800" dirty="0" smtClean="0">
                <a:latin typeface="Calibri" pitchFamily="34" charset="0"/>
              </a:rPr>
              <a:t>encourage the development of </a:t>
            </a:r>
            <a:r>
              <a:rPr lang="en-GB" sz="1800" dirty="0">
                <a:latin typeface="Calibri" pitchFamily="34" charset="0"/>
              </a:rPr>
              <a:t>new skills within </a:t>
            </a:r>
            <a:r>
              <a:rPr lang="en-GB" sz="1800" dirty="0" smtClean="0">
                <a:latin typeface="Calibri" pitchFamily="34" charset="0"/>
              </a:rPr>
              <a:t>a </a:t>
            </a:r>
            <a:r>
              <a:rPr lang="en-GB" sz="1800" dirty="0">
                <a:latin typeface="Calibri" pitchFamily="34" charset="0"/>
              </a:rPr>
              <a:t>firm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b="1" dirty="0" smtClean="0">
                <a:latin typeface="Calibri" pitchFamily="34" charset="0"/>
              </a:rPr>
              <a:t>Objectives </a:t>
            </a:r>
            <a:r>
              <a:rPr lang="en-GB" sz="2400" b="1" dirty="0">
                <a:latin typeface="Calibri" pitchFamily="34" charset="0"/>
              </a:rPr>
              <a:t>of a partner reward system?</a:t>
            </a:r>
          </a:p>
        </p:txBody>
      </p:sp>
    </p:spTree>
    <p:extLst>
      <p:ext uri="{BB962C8B-B14F-4D97-AF65-F5344CB8AC3E}">
        <p14:creationId xmlns:p14="http://schemas.microsoft.com/office/powerpoint/2010/main" val="2751308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1375</Words>
  <Application>Microsoft Office PowerPoint</Application>
  <PresentationFormat>On-screen Show (4:3)</PresentationFormat>
  <Paragraphs>249</Paragraphs>
  <Slides>27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Adjacency</vt:lpstr>
      <vt:lpstr>Slide</vt:lpstr>
      <vt:lpstr>Developing a Partner Reward Strategy – to build competitive advantage</vt:lpstr>
      <vt:lpstr>Topics to be covered </vt:lpstr>
      <vt:lpstr>  1. An appropriate reward system is strategic and should be seen as a component part of achieving competitive advantage  over rivals  </vt:lpstr>
      <vt:lpstr>To do this will require a law firm to …. </vt:lpstr>
      <vt:lpstr>Reward strategies are driven by the market </vt:lpstr>
      <vt:lpstr>2. Competitive rewards are personal</vt:lpstr>
      <vt:lpstr>Feeling ‘valued’</vt:lpstr>
      <vt:lpstr>3. Which system is best?</vt:lpstr>
      <vt:lpstr>Objectives of a partner reward system?</vt:lpstr>
      <vt:lpstr>Profitability is key</vt:lpstr>
      <vt:lpstr>Traditional lockstep</vt:lpstr>
      <vt:lpstr>Traditional lockstep </vt:lpstr>
      <vt:lpstr>Performance-based reward should ideally ….  </vt:lpstr>
      <vt:lpstr>An example of a modified lockstep with a performance – based element</vt:lpstr>
      <vt:lpstr>Elements of a performance-based system</vt:lpstr>
      <vt:lpstr>4. Developing performance criteria</vt:lpstr>
      <vt:lpstr>How to develop reward criteria?</vt:lpstr>
      <vt:lpstr>Examples of performance criteria</vt:lpstr>
      <vt:lpstr>5. Managing the process of appraisal</vt:lpstr>
      <vt:lpstr>Performance development reviews</vt:lpstr>
      <vt:lpstr>360 degree (all round) feedback?</vt:lpstr>
      <vt:lpstr>A typical 360° performance development review process</vt:lpstr>
      <vt:lpstr>Advantages of 360 degree (all round) feedback to evaluate performance?</vt:lpstr>
      <vt:lpstr>6. Making the transition from one system to another – for example from a traditional lockstep to performance – based reward</vt:lpstr>
      <vt:lpstr>Moving to a performance based reward system</vt:lpstr>
      <vt:lpstr>Who should evaluate performance and decide on reward? </vt:lpstr>
      <vt:lpstr>                   Any 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3</cp:revision>
  <dcterms:created xsi:type="dcterms:W3CDTF">2013-04-29T08:23:57Z</dcterms:created>
  <dcterms:modified xsi:type="dcterms:W3CDTF">2013-04-29T08:41:56Z</dcterms:modified>
</cp:coreProperties>
</file>